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80" r:id="rId2"/>
    <p:sldId id="258" r:id="rId3"/>
    <p:sldId id="257" r:id="rId4"/>
    <p:sldId id="259" r:id="rId5"/>
    <p:sldId id="281" r:id="rId6"/>
    <p:sldId id="260" r:id="rId7"/>
    <p:sldId id="261" r:id="rId8"/>
    <p:sldId id="274" r:id="rId9"/>
    <p:sldId id="282" r:id="rId10"/>
    <p:sldId id="283" r:id="rId11"/>
    <p:sldId id="279"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A3CE2C4-513B-4B64-BA1A-FC222B1B6D1F}" type="datetimeFigureOut">
              <a:rPr lang="ar-EG" smtClean="0"/>
              <a:t>07/08/1441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EEBD5DB-F186-4819-A1DF-F9EF35396308}" type="slidenum">
              <a:rPr lang="ar-EG" smtClean="0"/>
              <a:t>‹#›</a:t>
            </a:fld>
            <a:endParaRPr lang="ar-EG"/>
          </a:p>
        </p:txBody>
      </p:sp>
    </p:spTree>
    <p:extLst>
      <p:ext uri="{BB962C8B-B14F-4D97-AF65-F5344CB8AC3E}">
        <p14:creationId xmlns:p14="http://schemas.microsoft.com/office/powerpoint/2010/main" val="643152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032901979"/>
      </p:ext>
    </p:extLst>
  </p:cSld>
  <p:clrMapOvr>
    <a:masterClrMapping/>
  </p:clrMapOvr>
  <p:transition spd="slow" advTm="0">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741020493"/>
      </p:ext>
    </p:extLst>
  </p:cSld>
  <p:clrMapOvr>
    <a:masterClrMapping/>
  </p:clrMapOvr>
  <p:transition spd="slow" advTm="0">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937348371"/>
      </p:ext>
    </p:extLst>
  </p:cSld>
  <p:clrMapOvr>
    <a:masterClrMapping/>
  </p:clrMapOvr>
  <p:transition spd="slow" advTm="0">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248138093"/>
      </p:ext>
    </p:extLst>
  </p:cSld>
  <p:clrMapOvr>
    <a:masterClrMapping/>
  </p:clrMapOvr>
  <p:transition spd="slow" advTm="0">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1714AC-E4A0-4DE1-8A94-35B403F40B51}"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595668513"/>
      </p:ext>
    </p:extLst>
  </p:cSld>
  <p:clrMapOvr>
    <a:masterClrMapping/>
  </p:clrMapOvr>
  <p:transition spd="slow" advTm="0">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C51714AC-E4A0-4DE1-8A94-35B403F40B51}"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23859181"/>
      </p:ext>
    </p:extLst>
  </p:cSld>
  <p:clrMapOvr>
    <a:masterClrMapping/>
  </p:clrMapOvr>
  <p:transition spd="slow" advTm="0">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C51714AC-E4A0-4DE1-8A94-35B403F40B51}" type="datetimeFigureOut">
              <a:rPr lang="ar-EG" smtClean="0"/>
              <a:t>07/08/1441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613800163"/>
      </p:ext>
    </p:extLst>
  </p:cSld>
  <p:clrMapOvr>
    <a:masterClrMapping/>
  </p:clrMapOvr>
  <p:transition spd="slow" advTm="0">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51714AC-E4A0-4DE1-8A94-35B403F40B51}" type="datetimeFigureOut">
              <a:rPr lang="ar-EG" smtClean="0"/>
              <a:t>07/08/1441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310629531"/>
      </p:ext>
    </p:extLst>
  </p:cSld>
  <p:clrMapOvr>
    <a:masterClrMapping/>
  </p:clrMapOvr>
  <p:transition spd="slow" advTm="0">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714AC-E4A0-4DE1-8A94-35B403F40B51}" type="datetimeFigureOut">
              <a:rPr lang="ar-EG" smtClean="0"/>
              <a:t>07/08/1441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334992063"/>
      </p:ext>
    </p:extLst>
  </p:cSld>
  <p:clrMapOvr>
    <a:masterClrMapping/>
  </p:clrMapOvr>
  <p:transition spd="slow" advTm="0">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134641172"/>
      </p:ext>
    </p:extLst>
  </p:cSld>
  <p:clrMapOvr>
    <a:masterClrMapping/>
  </p:clrMapOvr>
  <p:transition spd="slow" advTm="0">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1799237"/>
      </p:ext>
    </p:extLst>
  </p:cSld>
  <p:clrMapOvr>
    <a:masterClrMapping/>
  </p:clrMapOvr>
  <p:transition spd="slow" advTm="0">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1714AC-E4A0-4DE1-8A94-35B403F40B51}" type="datetimeFigureOut">
              <a:rPr lang="ar-EG" smtClean="0"/>
              <a:t>07/08/1441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7549D1-16E3-4068-A96E-E09B37897829}" type="slidenum">
              <a:rPr lang="ar-EG" smtClean="0"/>
              <a:t>‹#›</a:t>
            </a:fld>
            <a:endParaRPr lang="ar-EG"/>
          </a:p>
        </p:txBody>
      </p:sp>
    </p:spTree>
    <p:extLst>
      <p:ext uri="{BB962C8B-B14F-4D97-AF65-F5344CB8AC3E}">
        <p14:creationId xmlns:p14="http://schemas.microsoft.com/office/powerpoint/2010/main" val="3440648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0">
    <p:cover dir="r"/>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9075" y="260648"/>
            <a:ext cx="8345850" cy="6336704"/>
          </a:xfrm>
        </p:spPr>
      </p:pic>
      <p:sp>
        <p:nvSpPr>
          <p:cNvPr id="3" name="Rectangle 2"/>
          <p:cNvSpPr/>
          <p:nvPr/>
        </p:nvSpPr>
        <p:spPr>
          <a:xfrm>
            <a:off x="2286000" y="2690336"/>
            <a:ext cx="4572000" cy="3046988"/>
          </a:xfrm>
          <a:prstGeom prst="rect">
            <a:avLst/>
          </a:prstGeom>
        </p:spPr>
        <p:txBody>
          <a:bodyPr>
            <a:spAutoFit/>
          </a:bodyPr>
          <a:lstStyle/>
          <a:p>
            <a:pPr algn="ctr"/>
            <a:r>
              <a:rPr lang="ar-EG" sz="3200" dirty="0" smtClean="0"/>
              <a:t>إدارة المؤسسات الإذاعية</a:t>
            </a:r>
          </a:p>
          <a:p>
            <a:pPr algn="ctr"/>
            <a:r>
              <a:rPr lang="ar-EG" sz="3200" dirty="0" smtClean="0"/>
              <a:t>المحاضرة رقم(4)</a:t>
            </a:r>
            <a:endParaRPr lang="ar-EG" sz="3200" dirty="0"/>
          </a:p>
          <a:p>
            <a:pPr algn="ctr"/>
            <a:r>
              <a:rPr lang="ar-EG" sz="3200" dirty="0"/>
              <a:t>د. راجية إبراهيم </a:t>
            </a:r>
          </a:p>
          <a:p>
            <a:pPr algn="ctr"/>
            <a:r>
              <a:rPr lang="ar-EG" sz="3200" dirty="0"/>
              <a:t>الفرقة </a:t>
            </a:r>
            <a:r>
              <a:rPr lang="ar-EG" sz="3200" dirty="0" smtClean="0"/>
              <a:t>الثالثة</a:t>
            </a:r>
            <a:endParaRPr lang="ar-EG" sz="3200" dirty="0"/>
          </a:p>
          <a:p>
            <a:pPr algn="ctr"/>
            <a:r>
              <a:rPr lang="ar-EG" sz="3200" dirty="0"/>
              <a:t>شعبة إذاعة </a:t>
            </a:r>
          </a:p>
          <a:p>
            <a:pPr algn="ctr"/>
            <a:r>
              <a:rPr lang="ar-EG" sz="3200" dirty="0" smtClean="0"/>
              <a:t>قسم إعلام</a:t>
            </a:r>
            <a:endParaRPr lang="ar-EG" sz="3200" dirty="0"/>
          </a:p>
        </p:txBody>
      </p:sp>
    </p:spTree>
    <p:extLst>
      <p:ext uri="{BB962C8B-B14F-4D97-AF65-F5344CB8AC3E}">
        <p14:creationId xmlns:p14="http://schemas.microsoft.com/office/powerpoint/2010/main" val="515409646"/>
      </p:ext>
    </p:extLst>
  </p:cSld>
  <p:clrMapOvr>
    <a:masterClrMapping/>
  </p:clrMapOvr>
  <p:transition spd="slow" advTm="0">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a:ln>
            <a:solidFill>
              <a:schemeClr val="accent1"/>
            </a:solidFill>
          </a:ln>
        </p:spPr>
        <p:txBody>
          <a:bodyPr/>
          <a:lstStyle/>
          <a:p>
            <a:pPr marL="0" indent="0">
              <a:buNone/>
            </a:pPr>
            <a:r>
              <a:rPr lang="ar-EG" sz="4000" b="1" dirty="0">
                <a:solidFill>
                  <a:schemeClr val="tx2"/>
                </a:solidFill>
              </a:rPr>
              <a:t>ب - معوقات خاصة بمعايير الرقابة ومؤشراتها وآلياتها</a:t>
            </a:r>
            <a:r>
              <a:rPr lang="ar-EG" sz="4000" b="1" dirty="0" smtClean="0">
                <a:solidFill>
                  <a:schemeClr val="tx2"/>
                </a:solidFill>
              </a:rPr>
              <a:t>:</a:t>
            </a:r>
          </a:p>
          <a:p>
            <a:pPr marL="0" indent="0">
              <a:buNone/>
            </a:pPr>
            <a:endParaRPr lang="ar-EG" sz="1100" dirty="0"/>
          </a:p>
          <a:p>
            <a:pPr marL="0" indent="0">
              <a:buNone/>
            </a:pPr>
            <a:r>
              <a:rPr lang="ar-EG" dirty="0"/>
              <a:t>    فيما يخص المعايير الكمية والكيفية للرقابة ومؤشراتها، يمكن القول إن مرحلة تحديدها تعتبر ذات أهمية قصوى، إذ أن العملية تتطلب جهودا كبيرة ودقة عالية في انتقاءها، كما تستوجب استحضار أهداف المنظمة والتميز بالموضوعية وسهولة القياس والتطبيق، لكون غياب الدقة والموضوعية من شأنه أن يؤدي إلى نتائج خاطئة ويعيق عملية تحسين أداء المنظمة والرفع من فعاليتها ونجاح أداءها.</a:t>
            </a:r>
          </a:p>
          <a:p>
            <a:endParaRPr lang="ar-EG" dirty="0"/>
          </a:p>
        </p:txBody>
      </p:sp>
    </p:spTree>
    <p:extLst>
      <p:ext uri="{BB962C8B-B14F-4D97-AF65-F5344CB8AC3E}">
        <p14:creationId xmlns:p14="http://schemas.microsoft.com/office/powerpoint/2010/main" val="1125177686"/>
      </p:ext>
    </p:extLst>
  </p:cSld>
  <p:clrMapOvr>
    <a:masterClrMapping/>
  </p:clrMapOvr>
  <p:transition spd="slow" advTm="0">
    <p:cover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70000" lnSpcReduction="20000"/>
          </a:bodyPr>
          <a:lstStyle/>
          <a:p>
            <a:pPr marL="0" indent="0" algn="ctr">
              <a:buNone/>
            </a:pPr>
            <a:r>
              <a:rPr lang="ar-EG" sz="7200" b="1" dirty="0"/>
              <a:t>للتواصل </a:t>
            </a:r>
          </a:p>
          <a:p>
            <a:pPr marL="0" indent="0" algn="ctr">
              <a:buNone/>
            </a:pPr>
            <a:r>
              <a:rPr lang="en-US" sz="7200" b="1" dirty="0"/>
              <a:t>Ragia.ebrahim@gimail.com</a:t>
            </a:r>
          </a:p>
          <a:p>
            <a:pPr marL="0" indent="0" algn="ctr">
              <a:buNone/>
            </a:pPr>
            <a:endParaRPr lang="en-US" sz="7200" b="1" dirty="0"/>
          </a:p>
          <a:p>
            <a:pPr marL="0" indent="0" algn="ctr">
              <a:buNone/>
            </a:pPr>
            <a:r>
              <a:rPr lang="ar-EG" sz="7200" b="1" dirty="0"/>
              <a:t>شكرا</a:t>
            </a:r>
          </a:p>
          <a:p>
            <a:pPr marL="0" indent="0" algn="ctr">
              <a:buNone/>
            </a:pPr>
            <a:r>
              <a:rPr lang="ar-EG" sz="7200" b="1" dirty="0"/>
              <a:t>لحسن</a:t>
            </a:r>
          </a:p>
          <a:p>
            <a:pPr marL="0" indent="0" algn="ctr">
              <a:buNone/>
            </a:pPr>
            <a:r>
              <a:rPr lang="ar-EG" sz="7200" b="1" dirty="0"/>
              <a:t>المتابعة</a:t>
            </a:r>
          </a:p>
        </p:txBody>
      </p:sp>
    </p:spTree>
    <p:extLst>
      <p:ext uri="{BB962C8B-B14F-4D97-AF65-F5344CB8AC3E}">
        <p14:creationId xmlns:p14="http://schemas.microsoft.com/office/powerpoint/2010/main" val="1103689767"/>
      </p:ext>
    </p:extLst>
  </p:cSld>
  <p:clrMapOvr>
    <a:masterClrMapping/>
  </p:clrMapOvr>
  <p:transition spd="slow" advTm="0">
    <p:cover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b="1" dirty="0"/>
              <a:t>مفهوم </a:t>
            </a:r>
            <a:r>
              <a:rPr lang="ar-EG" b="1" dirty="0" smtClean="0"/>
              <a:t>الرقابة بالمؤسسات </a:t>
            </a:r>
            <a:r>
              <a:rPr lang="ar-EG" b="1" dirty="0"/>
              <a:t>الإذاعية</a:t>
            </a:r>
            <a:endParaRPr lang="ar-EG" b="1" dirty="0"/>
          </a:p>
        </p:txBody>
      </p:sp>
      <p:sp>
        <p:nvSpPr>
          <p:cNvPr id="3" name="Content Placeholder 2"/>
          <p:cNvSpPr>
            <a:spLocks noGrp="1"/>
          </p:cNvSpPr>
          <p:nvPr>
            <p:ph idx="1"/>
          </p:nvPr>
        </p:nvSpPr>
        <p:spPr>
          <a:solidFill>
            <a:schemeClr val="accent6">
              <a:lumMod val="60000"/>
              <a:lumOff val="40000"/>
            </a:schemeClr>
          </a:solidFill>
          <a:ln>
            <a:solidFill>
              <a:schemeClr val="tx2">
                <a:lumMod val="40000"/>
                <a:lumOff val="60000"/>
              </a:schemeClr>
            </a:solidFill>
          </a:ln>
        </p:spPr>
        <p:txBody>
          <a:bodyPr>
            <a:noAutofit/>
          </a:bodyPr>
          <a:lstStyle/>
          <a:p>
            <a:pPr marL="0" indent="0" algn="ctr">
              <a:buNone/>
            </a:pPr>
            <a:r>
              <a:rPr lang="ar-EG" sz="2800" b="1" dirty="0">
                <a:solidFill>
                  <a:schemeClr val="tx2"/>
                </a:solidFill>
              </a:rPr>
              <a:t>عرف هنري فايول الرقابة بأنها </a:t>
            </a:r>
            <a:r>
              <a:rPr lang="ar-EG" sz="2800" b="1" dirty="0"/>
              <a:t>" الإشراف والمراجعة من سلطة أعلى بقصد معرفة كيفية سير العمال والتأكد من أن الموارد المتاحة تستخدم وفقا للخطة المرسومة " ، ومن ثم فالرقابة عملية تسعى لرصد ما تم وما لم يتم من الخطة الموضوعة من قبل المنظمة موضوع الرقابة، </a:t>
            </a:r>
            <a:endParaRPr lang="ar-EG" sz="2800" b="1" dirty="0" smtClean="0"/>
          </a:p>
          <a:p>
            <a:pPr marL="0" indent="0" algn="ctr">
              <a:buNone/>
            </a:pPr>
            <a:endParaRPr lang="ar-EG" sz="2800" b="1" dirty="0"/>
          </a:p>
          <a:p>
            <a:pPr marL="0" indent="0" algn="ctr">
              <a:buNone/>
            </a:pPr>
            <a:r>
              <a:rPr lang="ar-EG" sz="2800" b="1" dirty="0" smtClean="0">
                <a:solidFill>
                  <a:schemeClr val="tx2"/>
                </a:solidFill>
              </a:rPr>
              <a:t>وهذا </a:t>
            </a:r>
            <a:r>
              <a:rPr lang="ar-EG" sz="2800" b="1" dirty="0">
                <a:solidFill>
                  <a:schemeClr val="tx2"/>
                </a:solidFill>
              </a:rPr>
              <a:t>ما يؤكده التعريف الثاني لهودجيتس بقوله </a:t>
            </a:r>
            <a:r>
              <a:rPr lang="ar-EG" sz="2800" b="1" dirty="0"/>
              <a:t>" إن الرقابة </a:t>
            </a:r>
            <a:r>
              <a:rPr lang="ar-EG" sz="2800" b="1" dirty="0" smtClean="0"/>
              <a:t>هي </a:t>
            </a:r>
            <a:r>
              <a:rPr lang="ar-EG" sz="2800" b="1" dirty="0"/>
              <a:t>عملية تقييم الأداء باستخدام معايير محددة سلفا واتخاذ القرارات التصحيحية في ضوء عملية التقييم وذلك بهدف ضمان غايات المنظمة وأهدافها بأقصى درجة ممكنة من الكفاية والفاعلية ".</a:t>
            </a:r>
          </a:p>
        </p:txBody>
      </p:sp>
    </p:spTree>
    <p:extLst>
      <p:ext uri="{BB962C8B-B14F-4D97-AF65-F5344CB8AC3E}">
        <p14:creationId xmlns:p14="http://schemas.microsoft.com/office/powerpoint/2010/main" val="1819013580"/>
      </p:ext>
    </p:extLst>
  </p:cSld>
  <p:clrMapOvr>
    <a:masterClrMapping/>
  </p:clrMapOvr>
  <p:transition spd="slow" advTm="0">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229600" cy="1143000"/>
          </a:xfrm>
        </p:spPr>
        <p:style>
          <a:lnRef idx="2">
            <a:schemeClr val="accent4"/>
          </a:lnRef>
          <a:fillRef idx="1">
            <a:schemeClr val="lt1"/>
          </a:fillRef>
          <a:effectRef idx="0">
            <a:schemeClr val="accent4"/>
          </a:effectRef>
          <a:fontRef idx="minor">
            <a:schemeClr val="dk1"/>
          </a:fontRef>
        </p:style>
        <p:txBody>
          <a:bodyPr>
            <a:normAutofit/>
          </a:bodyPr>
          <a:lstStyle/>
          <a:p>
            <a:r>
              <a:rPr lang="ar-EG" b="1" dirty="0">
                <a:solidFill>
                  <a:schemeClr val="tx1"/>
                </a:solidFill>
              </a:rPr>
              <a:t>أهمية الرقابة</a:t>
            </a:r>
          </a:p>
        </p:txBody>
      </p:sp>
      <p:sp>
        <p:nvSpPr>
          <p:cNvPr id="3" name="Content Placeholder 2"/>
          <p:cNvSpPr>
            <a:spLocks noGrp="1"/>
          </p:cNvSpPr>
          <p:nvPr>
            <p:ph idx="1"/>
          </p:nvPr>
        </p:nvSpPr>
        <p:spPr/>
        <p:txBody>
          <a:bodyPr>
            <a:normAutofit/>
          </a:bodyPr>
          <a:lstStyle/>
          <a:p>
            <a:pPr marL="0" indent="0">
              <a:buNone/>
            </a:pPr>
            <a:r>
              <a:rPr lang="ar-EG" b="1" dirty="0" smtClean="0"/>
              <a:t>الرقابة </a:t>
            </a:r>
            <a:r>
              <a:rPr lang="ar-EG" b="1" dirty="0"/>
              <a:t>والتقييم تبقى أساسا فى:</a:t>
            </a:r>
          </a:p>
          <a:p>
            <a:r>
              <a:rPr lang="ar-EG" dirty="0" smtClean="0"/>
              <a:t>اختيار </a:t>
            </a:r>
            <a:r>
              <a:rPr lang="ar-EG" dirty="0"/>
              <a:t>العناصر الناجحة والمؤهلة للعمل ، والاستمرار فيه.</a:t>
            </a:r>
          </a:p>
          <a:p>
            <a:r>
              <a:rPr lang="ar-EG" dirty="0" smtClean="0"/>
              <a:t>اكتشاف </a:t>
            </a:r>
            <a:r>
              <a:rPr lang="ar-EG" dirty="0"/>
              <a:t>العناصر الضعيفة وغير المؤهلة للتطور والاستمرار.</a:t>
            </a:r>
          </a:p>
          <a:p>
            <a:r>
              <a:rPr lang="ar-EG" dirty="0" smtClean="0"/>
              <a:t>البحث </a:t>
            </a:r>
            <a:r>
              <a:rPr lang="ar-EG" dirty="0"/>
              <a:t>عن التميز والكفاءة فى مجال العمل والانتاج الإعلامى.</a:t>
            </a:r>
          </a:p>
          <a:p>
            <a:r>
              <a:rPr lang="ar-EG" dirty="0" smtClean="0"/>
              <a:t>إيجاد </a:t>
            </a:r>
            <a:r>
              <a:rPr lang="ar-EG" dirty="0"/>
              <a:t>الحلول لمعوقات تنفيذ الخطة بشقيها الإدارى والفنى.</a:t>
            </a:r>
          </a:p>
        </p:txBody>
      </p:sp>
    </p:spTree>
    <p:extLst>
      <p:ext uri="{BB962C8B-B14F-4D97-AF65-F5344CB8AC3E}">
        <p14:creationId xmlns:p14="http://schemas.microsoft.com/office/powerpoint/2010/main" val="357430595"/>
      </p:ext>
    </p:extLst>
  </p:cSld>
  <p:clrMapOvr>
    <a:masterClrMapping/>
  </p:clrMapOvr>
  <p:transition spd="slow" advTm="0">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b="1" dirty="0"/>
              <a:t>أنواع الرقابة</a:t>
            </a:r>
            <a:endParaRPr lang="ar-EG" dirty="0"/>
          </a:p>
        </p:txBody>
      </p:sp>
      <p:sp>
        <p:nvSpPr>
          <p:cNvPr id="5" name="Content Placeholder 4"/>
          <p:cNvSpPr>
            <a:spLocks noGrp="1"/>
          </p:cNvSpPr>
          <p:nvPr>
            <p:ph idx="1"/>
          </p:nvPr>
        </p:nvSpPr>
        <p:spPr>
          <a:xfrm>
            <a:off x="457200" y="1268760"/>
            <a:ext cx="8229600" cy="5328592"/>
          </a:xfrm>
        </p:spPr>
        <p:txBody>
          <a:bodyPr>
            <a:normAutofit fontScale="92500" lnSpcReduction="20000"/>
          </a:bodyPr>
          <a:lstStyle/>
          <a:p>
            <a:pPr marL="0" indent="0">
              <a:buNone/>
            </a:pPr>
            <a:r>
              <a:rPr lang="ar-EG" b="1" dirty="0"/>
              <a:t>إن للرقابة الإذاعية نوعان أساسيان : </a:t>
            </a:r>
          </a:p>
          <a:p>
            <a:pPr marL="0" indent="0">
              <a:buNone/>
            </a:pPr>
            <a:r>
              <a:rPr lang="ar-EG" b="1" dirty="0">
                <a:solidFill>
                  <a:schemeClr val="tx2"/>
                </a:solidFill>
              </a:rPr>
              <a:t>النوع الأول:الرقيب الإذاعى من داخل المؤسسة</a:t>
            </a:r>
            <a:r>
              <a:rPr lang="ar-EG" dirty="0">
                <a:solidFill>
                  <a:schemeClr val="tx2"/>
                </a:solidFill>
              </a:rPr>
              <a:t> </a:t>
            </a:r>
            <a:r>
              <a:rPr lang="ar-EG" dirty="0"/>
              <a:t>( والذي يسمى بالاصطلاح الإعلامي حارس البوابة ) يعمل في أكثر الأنظمة استبداداً بثلاث اتجاهات أغلبها تصب في الأتي :</a:t>
            </a:r>
          </a:p>
          <a:p>
            <a:pPr marL="0" indent="0">
              <a:buNone/>
            </a:pPr>
            <a:r>
              <a:rPr lang="ar-EG" dirty="0"/>
              <a:t>1. حجب او منع رسالة إعلامية كان من المفترض أن تنشر إلى الرأي العام وفيها تبصير بأخطاء الحكومة أو من يمثلها بصيغة مباشرة أو مستترة </a:t>
            </a:r>
          </a:p>
          <a:p>
            <a:pPr marL="0" indent="0">
              <a:buNone/>
            </a:pPr>
            <a:r>
              <a:rPr lang="ar-EG" dirty="0"/>
              <a:t>2. حذف أو إضافة مادة أو فكرة يرى الرقيب أنها لاتتماشى مع سياسة المؤسسة ( تحرير توظيفي </a:t>
            </a:r>
            <a:r>
              <a:rPr lang="ar-EG" dirty="0" smtClean="0"/>
              <a:t>).</a:t>
            </a:r>
          </a:p>
          <a:p>
            <a:pPr marL="0" indent="0">
              <a:buNone/>
            </a:pPr>
            <a:r>
              <a:rPr lang="ar-EG" b="1" dirty="0" smtClean="0">
                <a:solidFill>
                  <a:schemeClr val="tx2"/>
                </a:solidFill>
              </a:rPr>
              <a:t>أما </a:t>
            </a:r>
            <a:r>
              <a:rPr lang="ar-EG" b="1" dirty="0">
                <a:solidFill>
                  <a:schemeClr val="tx2"/>
                </a:solidFill>
              </a:rPr>
              <a:t>النوع الثانى من أنواع الرقابة </a:t>
            </a:r>
            <a:r>
              <a:rPr lang="ar-EG" dirty="0"/>
              <a:t>فهو ما يدعى بالرقيب الحكومي </a:t>
            </a:r>
            <a:r>
              <a:rPr lang="ar-EG" dirty="0" smtClean="0"/>
              <a:t>: </a:t>
            </a:r>
            <a:r>
              <a:rPr lang="ar-EG" dirty="0"/>
              <a:t>ويعمل وفق فريق عمل رقابي لمضمون وسائل الاعلام وله الحق في احالة المؤسسة الخارقة للضوابط للقانون أو بتشريع منه </a:t>
            </a:r>
            <a:r>
              <a:rPr lang="ar-EG" dirty="0" smtClean="0"/>
              <a:t>.</a:t>
            </a:r>
            <a:endParaRPr lang="ar-EG" dirty="0"/>
          </a:p>
          <a:p>
            <a:pPr marL="0" indent="0">
              <a:buNone/>
            </a:pPr>
            <a:endParaRPr lang="ar-EG" dirty="0"/>
          </a:p>
        </p:txBody>
      </p:sp>
    </p:spTree>
    <p:extLst>
      <p:ext uri="{BB962C8B-B14F-4D97-AF65-F5344CB8AC3E}">
        <p14:creationId xmlns:p14="http://schemas.microsoft.com/office/powerpoint/2010/main" val="2266410043"/>
      </p:ext>
    </p:extLst>
  </p:cSld>
  <p:clrMapOvr>
    <a:masterClrMapping/>
  </p:clrMapOvr>
  <p:transition spd="slow" advTm="0">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t>أهداف الرقابة</a:t>
            </a:r>
          </a:p>
        </p:txBody>
      </p:sp>
      <p:sp>
        <p:nvSpPr>
          <p:cNvPr id="3" name="Content Placeholder 2"/>
          <p:cNvSpPr>
            <a:spLocks noGrp="1"/>
          </p:cNvSpPr>
          <p:nvPr>
            <p:ph idx="1"/>
          </p:nvPr>
        </p:nvSpPr>
        <p:spPr>
          <a:xfrm>
            <a:off x="457200" y="1196752"/>
            <a:ext cx="8229600" cy="4929411"/>
          </a:xfrm>
        </p:spPr>
        <p:txBody>
          <a:bodyPr>
            <a:normAutofit fontScale="85000" lnSpcReduction="10000"/>
          </a:bodyPr>
          <a:lstStyle/>
          <a:p>
            <a:pPr marL="0" indent="0">
              <a:buNone/>
            </a:pPr>
            <a:r>
              <a:rPr lang="ar-EG" sz="3800" b="1" dirty="0">
                <a:solidFill>
                  <a:schemeClr val="tx2"/>
                </a:solidFill>
              </a:rPr>
              <a:t>تهدف الرقابة الإدارية بشكل عام إلى تحقيق الأغراض التالية:</a:t>
            </a:r>
          </a:p>
          <a:p>
            <a:pPr>
              <a:lnSpc>
                <a:spcPct val="160000"/>
              </a:lnSpc>
            </a:pPr>
            <a:r>
              <a:rPr lang="ar-EG" b="1" dirty="0" smtClean="0"/>
              <a:t>التأكد </a:t>
            </a:r>
            <a:r>
              <a:rPr lang="ar-EG" b="1" dirty="0"/>
              <a:t>من تنفيذ القوانين واحترام قرارات السلطة التشريعة والقضائية.</a:t>
            </a:r>
          </a:p>
          <a:p>
            <a:pPr>
              <a:lnSpc>
                <a:spcPct val="160000"/>
              </a:lnSpc>
            </a:pPr>
            <a:r>
              <a:rPr lang="ar-EG" b="1" dirty="0" smtClean="0"/>
              <a:t>التعرف </a:t>
            </a:r>
            <a:r>
              <a:rPr lang="ar-EG" b="1" dirty="0"/>
              <a:t>على مشاكل ومعوقات العمل الإداري.</a:t>
            </a:r>
          </a:p>
          <a:p>
            <a:pPr>
              <a:lnSpc>
                <a:spcPct val="160000"/>
              </a:lnSpc>
            </a:pPr>
            <a:r>
              <a:rPr lang="ar-EG" b="1" dirty="0" smtClean="0"/>
              <a:t>التأكد </a:t>
            </a:r>
            <a:r>
              <a:rPr lang="ar-EG" b="1" dirty="0"/>
              <a:t>من حسن سير العمل وتنظيمه. </a:t>
            </a:r>
          </a:p>
          <a:p>
            <a:pPr>
              <a:lnSpc>
                <a:spcPct val="160000"/>
              </a:lnSpc>
            </a:pPr>
            <a:r>
              <a:rPr lang="ar-EG" b="1" dirty="0" smtClean="0"/>
              <a:t>الرفع </a:t>
            </a:r>
            <a:r>
              <a:rPr lang="ar-EG" b="1" dirty="0"/>
              <a:t>من كفاءة الأفراد والآلات والمواد الخام واستخدامها وفق المعايير المحددة لها، وضمان ولاء ورضا الموظفين والعمال ورؤسائهم على المؤسسة التي يعملون فيها .</a:t>
            </a:r>
          </a:p>
          <a:p>
            <a:pPr>
              <a:lnSpc>
                <a:spcPct val="160000"/>
              </a:lnSpc>
            </a:pPr>
            <a:endParaRPr lang="ar-EG" dirty="0"/>
          </a:p>
        </p:txBody>
      </p:sp>
    </p:spTree>
    <p:extLst>
      <p:ext uri="{BB962C8B-B14F-4D97-AF65-F5344CB8AC3E}">
        <p14:creationId xmlns:p14="http://schemas.microsoft.com/office/powerpoint/2010/main" val="750897832"/>
      </p:ext>
    </p:extLst>
  </p:cSld>
  <p:clrMapOvr>
    <a:masterClrMapping/>
  </p:clrMapOvr>
  <p:transition spd="slow" advTm="0">
    <p:cover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71400"/>
            <a:ext cx="8856984" cy="6844834"/>
          </a:xfrm>
          <a:solidFill>
            <a:schemeClr val="accent6">
              <a:lumMod val="40000"/>
              <a:lumOff val="60000"/>
            </a:schemeClr>
          </a:solidFill>
          <a:ln>
            <a:solidFill>
              <a:srgbClr val="FF0000"/>
            </a:solidFill>
          </a:ln>
          <a:scene3d>
            <a:camera prst="orthographicFront"/>
            <a:lightRig rig="threePt" dir="t"/>
          </a:scene3d>
          <a:sp3d>
            <a:bevelT w="139700" prst="cross"/>
          </a:sp3d>
        </p:spPr>
        <p:txBody>
          <a:bodyPr>
            <a:normAutofit fontScale="92500" lnSpcReduction="10000"/>
          </a:bodyPr>
          <a:lstStyle/>
          <a:p>
            <a:pPr marL="0" indent="0">
              <a:buNone/>
            </a:pPr>
            <a:r>
              <a:rPr lang="ar-EG" sz="4000" b="1" cap="all" dirty="0">
                <a:ln w="9000" cmpd="sng">
                  <a:solidFill>
                    <a:schemeClr val="accent4">
                      <a:shade val="50000"/>
                      <a:satMod val="120000"/>
                    </a:schemeClr>
                  </a:solidFill>
                  <a:prstDash val="solid"/>
                </a:ln>
                <a:solidFill>
                  <a:schemeClr val="accent2"/>
                </a:solidFill>
                <a:effectLst>
                  <a:reflection blurRad="12700" stA="28000" endPos="45000" dist="1000" dir="5400000" sy="-100000" algn="bl" rotWithShape="0"/>
                </a:effectLst>
              </a:rPr>
              <a:t>أما الرقابة فى المؤسسات الإذاعية والتليفزيونية </a:t>
            </a:r>
            <a:r>
              <a:rPr lang="ar-EG" sz="4000" b="1" cap="all" dirty="0" smtClean="0">
                <a:ln w="9000" cmpd="sng">
                  <a:solidFill>
                    <a:schemeClr val="accent4">
                      <a:shade val="50000"/>
                      <a:satMod val="120000"/>
                    </a:schemeClr>
                  </a:solidFill>
                  <a:prstDash val="solid"/>
                </a:ln>
                <a:solidFill>
                  <a:schemeClr val="accent2"/>
                </a:solidFill>
                <a:effectLst>
                  <a:reflection blurRad="12700" stA="28000" endPos="45000" dist="1000" dir="5400000" sy="-100000" algn="bl" rotWithShape="0"/>
                </a:effectLst>
              </a:rPr>
              <a:t>،تسعى لتحقيق الأهداف التالية</a:t>
            </a:r>
            <a:r>
              <a:rPr lang="ar-EG" sz="4000" b="1" cap="all" dirty="0">
                <a:ln w="9000" cmpd="sng">
                  <a:solidFill>
                    <a:schemeClr val="accent4">
                      <a:shade val="50000"/>
                      <a:satMod val="120000"/>
                    </a:schemeClr>
                  </a:solidFill>
                  <a:prstDash val="solid"/>
                </a:ln>
                <a:solidFill>
                  <a:schemeClr val="accent2"/>
                </a:solidFill>
                <a:effectLst>
                  <a:reflection blurRad="12700" stA="28000" endPos="45000" dist="1000" dir="5400000" sy="-100000" algn="bl" rotWithShape="0"/>
                </a:effectLst>
              </a:rPr>
              <a:t>:</a:t>
            </a:r>
          </a:p>
          <a:p>
            <a:pPr marL="0" indent="0">
              <a:buNone/>
            </a:pPr>
            <a:r>
              <a:rPr lang="ar-EG" sz="4000" b="1" cap="all" dirty="0">
                <a:ln w="9000" cmpd="sng">
                  <a:solidFill>
                    <a:schemeClr val="accent4">
                      <a:shade val="50000"/>
                      <a:satMod val="120000"/>
                    </a:schemeClr>
                  </a:solidFill>
                  <a:prstDash val="solid"/>
                </a:ln>
                <a:effectLst>
                  <a:reflection blurRad="12700" stA="28000" endPos="45000" dist="1000" dir="5400000" sy="-100000" algn="bl" rotWithShape="0"/>
                </a:effectLst>
              </a:rPr>
              <a:t>-	</a:t>
            </a:r>
            <a:r>
              <a:rPr lang="ar-EG"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بيان مدى تمشى البرامج والمواد الإذاعية والتليفزيونية مع السياسية العامة للدولة  فى مختلف المجالات </a:t>
            </a:r>
            <a:r>
              <a:rPr lang="ar-EG"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ar-EG"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marL="0" indent="0">
              <a:buNone/>
            </a:pPr>
            <a:r>
              <a:rPr lang="ar-EG"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بيان مدى الالتزام بميثاق الشرف للعاملين </a:t>
            </a:r>
            <a:r>
              <a:rPr lang="ar-EG"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بإتحاد </a:t>
            </a:r>
            <a:r>
              <a:rPr lang="ar-EG"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الإذاعة والتليفزيون، بكل ما يقتضى من واجبات ، وما ينهى عنه من محظورات.</a:t>
            </a:r>
          </a:p>
          <a:p>
            <a:pPr marL="0" indent="0">
              <a:buNone/>
            </a:pPr>
            <a:r>
              <a:rPr lang="ar-EG"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بيان مدى تحقيق كل خدمة إذاعية أو تليفزيونية للأهداف المنوطة بها.</a:t>
            </a:r>
          </a:p>
          <a:p>
            <a:pPr marL="0" indent="0">
              <a:buNone/>
            </a:pPr>
            <a:r>
              <a:rPr lang="ar-EG"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بيان مدى تعبير كل من الإذاعة أو التليفزيون عن الرأى العام ،وتلاحمهما مع مشكلات  الجماهير </a:t>
            </a:r>
            <a:r>
              <a:rPr lang="ar-EG"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ar-EG" sz="4000" b="1" cap="all" dirty="0">
              <a:ln w="9000" cmpd="sng">
                <a:solidFill>
                  <a:schemeClr val="accent4">
                    <a:shade val="50000"/>
                    <a:satMod val="120000"/>
                  </a:schemeClr>
                </a:solidFill>
                <a:prstDash val="solid"/>
              </a:ln>
              <a:effectLst>
                <a:reflection blurRad="12700" stA="28000" endPos="45000" dist="1000" dir="5400000" sy="-100000" algn="bl" rotWithShape="0"/>
              </a:effectLst>
            </a:endParaRPr>
          </a:p>
        </p:txBody>
      </p:sp>
    </p:spTree>
    <p:extLst>
      <p:ext uri="{BB962C8B-B14F-4D97-AF65-F5344CB8AC3E}">
        <p14:creationId xmlns:p14="http://schemas.microsoft.com/office/powerpoint/2010/main" val="4112621267"/>
      </p:ext>
    </p:extLst>
  </p:cSld>
  <p:clrMapOvr>
    <a:masterClrMapping/>
  </p:clrMapOvr>
  <p:transition spd="slow" advTm="0">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pPr marL="0" indent="0" algn="ctr">
              <a:buNone/>
            </a:pPr>
            <a:r>
              <a:rPr lang="ar-EG" sz="4000" b="1" dirty="0">
                <a:solidFill>
                  <a:schemeClr val="tx2"/>
                </a:solidFill>
              </a:rPr>
              <a:t>وظائف </a:t>
            </a:r>
            <a:r>
              <a:rPr lang="ar-EG" sz="4000" b="1" dirty="0" smtClean="0">
                <a:solidFill>
                  <a:schemeClr val="tx2"/>
                </a:solidFill>
              </a:rPr>
              <a:t>الرقابة</a:t>
            </a:r>
          </a:p>
          <a:p>
            <a:pPr>
              <a:buFont typeface="Wingdings" pitchFamily="2" charset="2"/>
              <a:buChar char="ü"/>
            </a:pPr>
            <a:r>
              <a:rPr lang="ar-EG" dirty="0" smtClean="0"/>
              <a:t>قياس </a:t>
            </a:r>
            <a:r>
              <a:rPr lang="ar-EG" dirty="0"/>
              <a:t>الأداء الفعلى.</a:t>
            </a:r>
          </a:p>
          <a:p>
            <a:pPr>
              <a:buFont typeface="Wingdings" pitchFamily="2" charset="2"/>
              <a:buChar char="ü"/>
            </a:pPr>
            <a:r>
              <a:rPr lang="ar-EG" dirty="0" smtClean="0"/>
              <a:t>مقارنة </a:t>
            </a:r>
            <a:r>
              <a:rPr lang="ar-EG" dirty="0"/>
              <a:t>الأداء الفعلى بالأداء المخطط.</a:t>
            </a:r>
          </a:p>
          <a:p>
            <a:pPr>
              <a:buFont typeface="Wingdings" pitchFamily="2" charset="2"/>
              <a:buChar char="ü"/>
            </a:pPr>
            <a:r>
              <a:rPr lang="ar-EG" dirty="0" smtClean="0"/>
              <a:t>تحديد </a:t>
            </a:r>
            <a:r>
              <a:rPr lang="ar-EG" dirty="0"/>
              <a:t>الانحرافات إن وجدت.</a:t>
            </a:r>
          </a:p>
          <a:p>
            <a:pPr>
              <a:buFont typeface="Wingdings" pitchFamily="2" charset="2"/>
              <a:buChar char="ü"/>
            </a:pPr>
            <a:r>
              <a:rPr lang="ar-EG" dirty="0" smtClean="0"/>
              <a:t>دراسة </a:t>
            </a:r>
            <a:r>
              <a:rPr lang="ar-EG" dirty="0"/>
              <a:t>الأسباب التى أدت إلى الانحرافات.</a:t>
            </a:r>
          </a:p>
          <a:p>
            <a:pPr>
              <a:buFont typeface="Wingdings" pitchFamily="2" charset="2"/>
              <a:buChar char="ü"/>
            </a:pPr>
            <a:r>
              <a:rPr lang="ar-EG" dirty="0" smtClean="0"/>
              <a:t>اتخاذ </a:t>
            </a:r>
            <a:r>
              <a:rPr lang="ar-EG" dirty="0"/>
              <a:t>الإجراءات التصحيحية المناسبة .</a:t>
            </a:r>
          </a:p>
          <a:p>
            <a:pPr>
              <a:buFont typeface="Wingdings" pitchFamily="2" charset="2"/>
              <a:buChar char="ü"/>
            </a:pPr>
            <a:endParaRPr lang="ar-EG" dirty="0"/>
          </a:p>
        </p:txBody>
      </p:sp>
    </p:spTree>
    <p:extLst>
      <p:ext uri="{BB962C8B-B14F-4D97-AF65-F5344CB8AC3E}">
        <p14:creationId xmlns:p14="http://schemas.microsoft.com/office/powerpoint/2010/main" val="1185105047"/>
      </p:ext>
    </p:extLst>
  </p:cSld>
  <p:clrMapOvr>
    <a:masterClrMapping/>
  </p:clrMapOvr>
  <p:transition spd="slow" advTm="0">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47500" lnSpcReduction="20000"/>
          </a:bodyPr>
          <a:lstStyle/>
          <a:p>
            <a:pPr marL="0" indent="0" algn="ctr">
              <a:buNone/>
            </a:pPr>
            <a:r>
              <a:rPr lang="ar-EG" sz="9300" b="1" dirty="0">
                <a:solidFill>
                  <a:srgbClr val="0070C0"/>
                </a:solidFill>
              </a:rPr>
              <a:t>مبررات فرض الرقابة </a:t>
            </a:r>
            <a:endParaRPr lang="ar-EG" sz="9300" b="1" dirty="0" smtClean="0">
              <a:solidFill>
                <a:srgbClr val="0070C0"/>
              </a:solidFill>
            </a:endParaRPr>
          </a:p>
          <a:p>
            <a:pPr marL="0" indent="0" algn="ctr">
              <a:buNone/>
            </a:pPr>
            <a:r>
              <a:rPr lang="ar-EG" sz="9300" b="1" dirty="0" smtClean="0">
                <a:solidFill>
                  <a:srgbClr val="0070C0"/>
                </a:solidFill>
              </a:rPr>
              <a:t>على </a:t>
            </a:r>
            <a:r>
              <a:rPr lang="ar-EG" sz="9300" b="1" dirty="0">
                <a:solidFill>
                  <a:srgbClr val="0070C0"/>
                </a:solidFill>
              </a:rPr>
              <a:t>وسائل </a:t>
            </a:r>
            <a:r>
              <a:rPr lang="ar-EG" sz="9300" b="1" dirty="0" smtClean="0">
                <a:solidFill>
                  <a:srgbClr val="0070C0"/>
                </a:solidFill>
              </a:rPr>
              <a:t>الإعلام</a:t>
            </a:r>
          </a:p>
          <a:p>
            <a:pPr marL="0" indent="0" algn="ctr">
              <a:buNone/>
            </a:pPr>
            <a:endParaRPr lang="ar-EG" sz="6600" b="1" dirty="0" smtClean="0"/>
          </a:p>
          <a:p>
            <a:pPr marL="1143000" indent="-1143000" algn="ctr">
              <a:buAutoNum type="arabicParenR"/>
            </a:pPr>
            <a:r>
              <a:rPr lang="ar-EG" sz="6600" b="1" dirty="0" smtClean="0"/>
              <a:t>تفرض </a:t>
            </a:r>
            <a:r>
              <a:rPr lang="ar-EG" sz="6600" b="1" dirty="0"/>
              <a:t>الرقابة على الأفكار التي تؤدي إلى ارتكاب أفعال ضد المجتمع وأخلاقياته كالمطبوعات والمسلسلات والمنشورات الإباحية الفعلية</a:t>
            </a:r>
            <a:r>
              <a:rPr lang="ar-EG" sz="6600" b="1" dirty="0" smtClean="0"/>
              <a:t>.</a:t>
            </a:r>
          </a:p>
          <a:p>
            <a:pPr marL="1143000" indent="-1143000" algn="ctr">
              <a:buAutoNum type="arabicParenR"/>
            </a:pPr>
            <a:endParaRPr lang="ar-EG" sz="6600" b="1" dirty="0"/>
          </a:p>
          <a:p>
            <a:pPr marL="0" indent="0" algn="ctr">
              <a:buNone/>
            </a:pPr>
            <a:r>
              <a:rPr lang="ar-EG" sz="6600" b="1" dirty="0" smtClean="0"/>
              <a:t>2) </a:t>
            </a:r>
            <a:r>
              <a:rPr lang="ar-EG" sz="6600" b="1" dirty="0"/>
              <a:t>تفرض الرقابة على الأخبار والصور والبيانات ذات الطبيعة السرية التي يفترض أن نشرها من شأنه أن يعرض الأمن القومي للضرر أو يعرض الوحدة الوطنية والتماسك الوطني للخطر.</a:t>
            </a:r>
          </a:p>
          <a:p>
            <a:pPr marL="0" indent="0" algn="ctr">
              <a:buNone/>
            </a:pPr>
            <a:endParaRPr lang="ar-EG" sz="6600" b="1" dirty="0"/>
          </a:p>
        </p:txBody>
      </p:sp>
    </p:spTree>
    <p:extLst>
      <p:ext uri="{BB962C8B-B14F-4D97-AF65-F5344CB8AC3E}">
        <p14:creationId xmlns:p14="http://schemas.microsoft.com/office/powerpoint/2010/main" val="3098786192"/>
      </p:ext>
    </p:extLst>
  </p:cSld>
  <p:clrMapOvr>
    <a:masterClrMapping/>
  </p:clrMapOvr>
  <p:transition spd="slow" advTm="0">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ar-EG" sz="5400" dirty="0"/>
              <a:t>معوقات الرقابة</a:t>
            </a:r>
          </a:p>
        </p:txBody>
      </p:sp>
      <p:sp>
        <p:nvSpPr>
          <p:cNvPr id="3" name="Content Placeholder 2"/>
          <p:cNvSpPr>
            <a:spLocks noGrp="1"/>
          </p:cNvSpPr>
          <p:nvPr>
            <p:ph idx="1"/>
          </p:nvPr>
        </p:nvSpPr>
        <p:spPr>
          <a:xfrm>
            <a:off x="179512" y="1052736"/>
            <a:ext cx="8784976" cy="5472608"/>
          </a:xfrm>
          <a:solidFill>
            <a:schemeClr val="accent2">
              <a:lumMod val="20000"/>
              <a:lumOff val="80000"/>
            </a:schemeClr>
          </a:solidFill>
        </p:spPr>
        <p:txBody>
          <a:bodyPr>
            <a:normAutofit/>
          </a:bodyPr>
          <a:lstStyle/>
          <a:p>
            <a:r>
              <a:rPr lang="ar-EG" dirty="0">
                <a:solidFill>
                  <a:srgbClr val="7030A0"/>
                </a:solidFill>
              </a:rPr>
              <a:t>أ- </a:t>
            </a:r>
            <a:r>
              <a:rPr lang="ar-EG" sz="3900" dirty="0">
                <a:solidFill>
                  <a:schemeClr val="accent3"/>
                </a:solidFill>
              </a:rPr>
              <a:t>معوقات تتعلق بالإدارة والإمكانات البشرية والمادية</a:t>
            </a:r>
            <a:r>
              <a:rPr lang="ar-EG" sz="3900" dirty="0" smtClean="0">
                <a:solidFill>
                  <a:schemeClr val="accent3"/>
                </a:solidFill>
              </a:rPr>
              <a:t>:</a:t>
            </a:r>
          </a:p>
          <a:p>
            <a:pPr marL="0" indent="0">
              <a:buNone/>
            </a:pPr>
            <a:r>
              <a:rPr lang="ar-EG" dirty="0" smtClean="0">
                <a:solidFill>
                  <a:srgbClr val="7030A0"/>
                </a:solidFill>
              </a:rPr>
              <a:t>    فيما </a:t>
            </a:r>
            <a:r>
              <a:rPr lang="ar-EG" dirty="0">
                <a:solidFill>
                  <a:srgbClr val="7030A0"/>
                </a:solidFill>
              </a:rPr>
              <a:t>يخص المعوقات المرتبطة بالإدارة والعاملين، لابد من الإشارة إلى أن فاعلية توجهات الإدارة وقراراتها تتوقف على مدى تقبل العاملين أنفسهم لمضامينها وللإجراءات التنفيذية لها، بحيث يعتبر غياب هذا التقبل من أهم المعوقات التي قد تحد من فعالية النظام </a:t>
            </a:r>
            <a:r>
              <a:rPr lang="ar-EG" dirty="0" smtClean="0">
                <a:solidFill>
                  <a:srgbClr val="7030A0"/>
                </a:solidFill>
              </a:rPr>
              <a:t>الرقابي.</a:t>
            </a:r>
            <a:endParaRPr lang="ar-EG" dirty="0">
              <a:solidFill>
                <a:srgbClr val="7030A0"/>
              </a:solidFill>
            </a:endParaRPr>
          </a:p>
          <a:p>
            <a:pPr marL="0" indent="0">
              <a:buNone/>
            </a:pPr>
            <a:r>
              <a:rPr lang="ar-EG" dirty="0" smtClean="0">
                <a:solidFill>
                  <a:srgbClr val="7030A0"/>
                </a:solidFill>
              </a:rPr>
              <a:t>    أما </a:t>
            </a:r>
            <a:r>
              <a:rPr lang="ar-EG" dirty="0">
                <a:solidFill>
                  <a:srgbClr val="7030A0"/>
                </a:solidFill>
              </a:rPr>
              <a:t>فيما يخص الإمكانات، فضعفها أو غيابها يعتبر من أكثر المعوقات التي تحول دون فاعلية الرقابة وجودتها. </a:t>
            </a:r>
          </a:p>
        </p:txBody>
      </p:sp>
    </p:spTree>
    <p:extLst>
      <p:ext uri="{BB962C8B-B14F-4D97-AF65-F5344CB8AC3E}">
        <p14:creationId xmlns:p14="http://schemas.microsoft.com/office/powerpoint/2010/main" val="954370978"/>
      </p:ext>
    </p:extLst>
  </p:cSld>
  <p:clrMapOvr>
    <a:masterClrMapping/>
  </p:clrMapOvr>
  <p:transition spd="slow" advTm="0">
    <p:cover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568</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مفهوم الرقابة بالمؤسسات الإذاعية</vt:lpstr>
      <vt:lpstr>أهمية الرقابة</vt:lpstr>
      <vt:lpstr>أنواع الرقابة</vt:lpstr>
      <vt:lpstr>أهداف الرقابة</vt:lpstr>
      <vt:lpstr>PowerPoint Presentation</vt:lpstr>
      <vt:lpstr>PowerPoint Presentation</vt:lpstr>
      <vt:lpstr>PowerPoint Presentation</vt:lpstr>
      <vt:lpstr>معوقات الرقابة</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الفضائيات العربية</dc:title>
  <dc:creator>Horus</dc:creator>
  <cp:lastModifiedBy>Horus</cp:lastModifiedBy>
  <cp:revision>25</cp:revision>
  <dcterms:created xsi:type="dcterms:W3CDTF">2020-03-15T20:51:49Z</dcterms:created>
  <dcterms:modified xsi:type="dcterms:W3CDTF">2020-03-31T20:31:45Z</dcterms:modified>
</cp:coreProperties>
</file>